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60" r:id="rId5"/>
    <p:sldId id="261" r:id="rId6"/>
    <p:sldId id="263" r:id="rId7"/>
    <p:sldId id="25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3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0.png"/><Relationship Id="rId7" Type="http://schemas.openxmlformats.org/officeDocument/2006/relationships/image" Target="../media/image12.jpeg"/><Relationship Id="rId12" Type="http://schemas.microsoft.com/office/2007/relationships/hdphoto" Target="../media/hdphoto5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11" Type="http://schemas.openxmlformats.org/officeDocument/2006/relationships/image" Target="../media/image14.jpeg"/><Relationship Id="rId5" Type="http://schemas.openxmlformats.org/officeDocument/2006/relationships/image" Target="../media/image11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microsoft.com/office/2007/relationships/hdphoto" Target="../media/hdphoto7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microsoft.com/office/2007/relationships/hdphoto" Target="../media/hdphoto6.wdp"/><Relationship Id="rId10" Type="http://schemas.microsoft.com/office/2007/relationships/hdphoto" Target="../media/hdphoto8.wdp"/><Relationship Id="rId4" Type="http://schemas.openxmlformats.org/officeDocument/2006/relationships/image" Target="../media/image15.jpe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mediss1.wixsite.com/logoped3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C:\Рабочий стол\LEGO 2018-2019 гг\схемы\681febfb71bf2f62e2c7be72697a129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3000" y="-1143000"/>
            <a:ext cx="6857999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498973"/>
            <a:ext cx="77724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/>
              <a:t>Лего</a:t>
            </a:r>
            <a:r>
              <a:rPr lang="ru-RU" dirty="0"/>
              <a:t>-игры для развития фонематического восприятия у детей старшего дошкольного возраста</a:t>
            </a:r>
            <a:endParaRPr lang="ru-RU" dirty="0"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1052736"/>
            <a:ext cx="7772400" cy="79208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Муниципальное бюджетное дошкольное образовательное учреждение «Детский сад №39»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7744" y="6237312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Ленинск-Кузнецкий 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1960" y="4869160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Галкина Т.Е., учитель-логопед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869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-50800"/>
            <a:ext cx="9132887" cy="693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157163"/>
            <a:ext cx="6115050" cy="612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7774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" y="-1"/>
            <a:ext cx="9134012" cy="693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5" t="16787" r="4973" b="21662"/>
          <a:stretch/>
        </p:blipFill>
        <p:spPr bwMode="auto">
          <a:xfrm>
            <a:off x="-180528" y="4707841"/>
            <a:ext cx="6511637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https://www.cazachollos.es/wp-content/uploads/2018/05/Caja-de-ladrillos-LEGO-Classic-1069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07975" y="160338"/>
            <a:ext cx="844048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itchFamily="34" charset="0"/>
              <a:buChar char="•"/>
            </a:pPr>
            <a:r>
              <a:rPr lang="ru-RU" dirty="0" smtClean="0"/>
              <a:t>Дошкольник </a:t>
            </a:r>
            <a:r>
              <a:rPr lang="ru-RU" dirty="0"/>
              <a:t>может играть, ощупывать их, не рискуя </a:t>
            </a:r>
            <a:r>
              <a:rPr lang="ru-RU" dirty="0" smtClean="0"/>
              <a:t>испортить.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dirty="0" smtClean="0"/>
              <a:t>Конструктор </a:t>
            </a:r>
            <a:r>
              <a:rPr lang="ru-RU" dirty="0"/>
              <a:t>безопасен: нет риска порезаться, покрытие конструктора не представляет опасности, если ребёнок оближет его. При игре с конструктором у ребёнка руки остаются </a:t>
            </a:r>
            <a:r>
              <a:rPr lang="ru-RU" dirty="0" smtClean="0"/>
              <a:t>чистыми.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dirty="0" smtClean="0"/>
              <a:t>После игры поделки можно хранить как в собранном, так и в разобранном виде – не представляет труда быстро разобрать поделку и хранить в виде отдельных деталей.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dirty="0" smtClean="0"/>
              <a:t>Получаются </a:t>
            </a:r>
            <a:r>
              <a:rPr lang="ru-RU" dirty="0"/>
              <a:t>красочные и привлекательные конструкции вне зависимости от имеющихся у ребёнка навыков. Это позволяет ощутить состояние </a:t>
            </a:r>
            <a:r>
              <a:rPr lang="ru-RU" dirty="0" smtClean="0"/>
              <a:t>успеха.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dirty="0" smtClean="0"/>
              <a:t>Нет </a:t>
            </a:r>
            <a:r>
              <a:rPr lang="ru-RU" dirty="0"/>
              <a:t>необходимости сохранять статичную сидячую позу, что особенно важно для соматически ослабленных </a:t>
            </a:r>
            <a:r>
              <a:rPr lang="ru-RU" dirty="0" smtClean="0"/>
              <a:t>детей.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dirty="0" smtClean="0"/>
              <a:t>Позволяет </a:t>
            </a:r>
            <a:r>
              <a:rPr lang="ru-RU" dirty="0"/>
              <a:t>раскрыть индивидуальность каждого ребёнка, разрешить его психологические затруднения, развить способность осознавать свои желания и возможность их </a:t>
            </a:r>
            <a:r>
              <a:rPr lang="ru-RU" dirty="0" smtClean="0"/>
              <a:t>реализации.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dirty="0" smtClean="0"/>
              <a:t>Не </a:t>
            </a:r>
            <a:r>
              <a:rPr lang="ru-RU" dirty="0"/>
              <a:t>вызывает у ребёнка негативного отношения, и вся работы педагога с ребёнком воспринимается как игра.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1354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" y="-1"/>
            <a:ext cx="9134012" cy="693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92896"/>
            <a:ext cx="3835094" cy="38350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97152"/>
            <a:ext cx="3753714" cy="105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98230"/>
            <a:ext cx="3285906" cy="925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06230"/>
            <a:ext cx="4774715" cy="35828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0883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" y="-1"/>
            <a:ext cx="9134012" cy="693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57325" y="895003"/>
            <a:ext cx="952500" cy="1123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6856" y="653233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Игра «Звуковой коврик»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87641" y="1087645"/>
            <a:ext cx="2504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Игра «Башенки»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288541" y="547139"/>
            <a:ext cx="1292713" cy="3120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03620" y="2953895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Игра «Звуковая дорожка»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00" r="43306" b="51712"/>
          <a:stretch/>
        </p:blipFill>
        <p:spPr>
          <a:xfrm>
            <a:off x="667388" y="3472805"/>
            <a:ext cx="2825496" cy="233088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39952" y="3099806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Игра «Волшебная улитка»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31" t="5915" r="46282" b="67207"/>
          <a:stretch/>
        </p:blipFill>
        <p:spPr>
          <a:xfrm>
            <a:off x="4139952" y="3472804"/>
            <a:ext cx="3011640" cy="23308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223859" y="699399"/>
            <a:ext cx="2504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Игра «Звуковой зоопарк»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9" t="37117" r="44297" b="40721"/>
          <a:stretch/>
        </p:blipFill>
        <p:spPr>
          <a:xfrm>
            <a:off x="6100166" y="1234641"/>
            <a:ext cx="2760656" cy="151988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635766" y="130013"/>
            <a:ext cx="773590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Речевые игры по развитию звукопроизношения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7125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" y="-1"/>
            <a:ext cx="9134012" cy="693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5" t="16787" r="4973" b="21662"/>
          <a:stretch/>
        </p:blipFill>
        <p:spPr bwMode="auto">
          <a:xfrm>
            <a:off x="-180528" y="4707841"/>
            <a:ext cx="6511637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https://www.cazachollos.es/wp-content/uploads/2018/05/Caja-de-ladrillos-LEGO-Classic-1069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90427" y="130013"/>
            <a:ext cx="742658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Речевые игры по развитию звукового анализа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6856" y="653233"/>
            <a:ext cx="2492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Игра «Посели в домик»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3" t="32973" r="33140" b="45405"/>
          <a:stretch/>
        </p:blipFill>
        <p:spPr>
          <a:xfrm>
            <a:off x="155575" y="1268760"/>
            <a:ext cx="3138616" cy="14828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424" b="30788" l="14262" r="63553">
                        <a14:foregroundMark x1="34946" y1="9273" x2="34946" y2="9273"/>
                        <a14:foregroundMark x1="17681" y1="10182" x2="17681" y2="10182"/>
                        <a14:foregroundMark x1="20350" y1="11515" x2="20350" y2="11515"/>
                        <a14:foregroundMark x1="24520" y1="20182" x2="24520" y2="20182"/>
                        <a14:foregroundMark x1="22519" y1="26242" x2="22519" y2="26242"/>
                        <a14:foregroundMark x1="20267" y1="24000" x2="20267" y2="24000"/>
                        <a14:foregroundMark x1="22185" y1="24606" x2="22185" y2="24606"/>
                        <a14:foregroundMark x1="18265" y1="21212" x2="18265" y2="21212"/>
                        <a14:foregroundMark x1="17014" y1="12121" x2="17014" y2="12121"/>
                        <a14:foregroundMark x1="46205" y1="19879" x2="46205" y2="19879"/>
                        <a14:foregroundMark x1="35780" y1="16909" x2="35780" y2="16909"/>
                        <a14:foregroundMark x1="40784" y1="22000" x2="40784" y2="22000"/>
                        <a14:foregroundMark x1="43953" y1="23212" x2="43953" y2="23212"/>
                        <a14:foregroundMark x1="40367" y1="24667" x2="58465" y2="19212"/>
                        <a14:foregroundMark x1="59216" y1="27697" x2="33695" y2="15030"/>
                        <a14:foregroundMark x1="45038" y1="15697" x2="61134" y2="16970"/>
                        <a14:foregroundMark x1="33361" y1="28182" x2="58132" y2="28182"/>
                        <a14:foregroundMark x1="36113" y1="9333" x2="36113" y2="9333"/>
                        <a14:foregroundMark x1="20267" y1="9212" x2="20267" y2="9212"/>
                        <a14:foregroundMark x1="22018" y1="9273" x2="22018" y2="9273"/>
                        <a14:foregroundMark x1="41368" y1="9576" x2="41368" y2="9576"/>
                        <a14:foregroundMark x1="55213" y1="10182" x2="55213" y2="10182"/>
                        <a14:foregroundMark x1="52711" y1="10242" x2="52711" y2="10242"/>
                        <a14:foregroundMark x1="60384" y1="10788" x2="60384" y2="10788"/>
                        <a14:foregroundMark x1="19516" y1="18364" x2="19516" y2="18364"/>
                        <a14:foregroundMark x1="22185" y1="19212" x2="22185" y2="19212"/>
                        <a14:foregroundMark x1="25938" y1="18848" x2="25938" y2="18848"/>
                        <a14:foregroundMark x1="27023" y1="20485" x2="27023" y2="20485"/>
                        <a14:foregroundMark x1="16097" y1="8788" x2="16097" y2="8788"/>
                        <a14:foregroundMark x1="57214" y1="12424" x2="57214" y2="12424"/>
                        <a14:foregroundMark x1="57298" y1="9030" x2="57298" y2="9030"/>
                        <a14:foregroundMark x1="59800" y1="8788" x2="59800" y2="8788"/>
                        <a14:foregroundMark x1="15263" y1="10061" x2="15263" y2="10061"/>
                        <a14:foregroundMark x1="17598" y1="8545" x2="17598" y2="85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98" t="5710" r="30164" b="68469"/>
          <a:stretch/>
        </p:blipFill>
        <p:spPr>
          <a:xfrm rot="21389973">
            <a:off x="5004048" y="1124760"/>
            <a:ext cx="3076833" cy="1770810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 flipH="1">
            <a:off x="6383646" y="1320160"/>
            <a:ext cx="158818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19" y="1287195"/>
            <a:ext cx="1825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733" y="1320160"/>
            <a:ext cx="1825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002305" y="805633"/>
            <a:ext cx="2921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Игра «Где живёт звук </a:t>
            </a:r>
            <a:r>
              <a:rPr lang="en-US" dirty="0" smtClean="0"/>
              <a:t>[</a:t>
            </a:r>
            <a:r>
              <a:rPr lang="ru-RU" dirty="0" smtClean="0"/>
              <a:t>Ш</a:t>
            </a:r>
            <a:r>
              <a:rPr lang="en-US" dirty="0" smtClean="0"/>
              <a:t>]</a:t>
            </a:r>
            <a:r>
              <a:rPr lang="ru-RU" dirty="0" smtClean="0"/>
              <a:t>?»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80" t="3604" r="32878" b="78343"/>
          <a:stretch/>
        </p:blipFill>
        <p:spPr>
          <a:xfrm>
            <a:off x="281129" y="3469715"/>
            <a:ext cx="2533815" cy="123812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24638" y="2976565"/>
            <a:ext cx="3311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Игра «Зашифрованное письмо»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86835" y="3174923"/>
            <a:ext cx="3311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Игра «Команды»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44" t="26487" r="30661" b="40379"/>
          <a:stretch/>
        </p:blipFill>
        <p:spPr>
          <a:xfrm>
            <a:off x="5652120" y="3571673"/>
            <a:ext cx="2720883" cy="227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816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" y="-1"/>
            <a:ext cx="9134012" cy="693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992" y="2924944"/>
            <a:ext cx="9073008" cy="1362075"/>
          </a:xfrm>
        </p:spPr>
        <p:txBody>
          <a:bodyPr/>
          <a:lstStyle/>
          <a:p>
            <a:pPr algn="ctr"/>
            <a:r>
              <a:rPr lang="ru-RU" dirty="0" smtClean="0"/>
              <a:t>Приглашаем к сотрудничеству!</a:t>
            </a:r>
            <a:endParaRPr lang="ru-RU" dirty="0"/>
          </a:p>
        </p:txBody>
      </p:sp>
      <p:pic>
        <p:nvPicPr>
          <p:cNvPr id="4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5" t="16787" r="4973" b="21662"/>
          <a:stretch/>
        </p:blipFill>
        <p:spPr bwMode="auto">
          <a:xfrm>
            <a:off x="2915816" y="0"/>
            <a:ext cx="6511637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47664" y="4005064"/>
            <a:ext cx="5400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№39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Ленинск-Кузнецкий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пер. Комбайнеров, 2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 8 (38456)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90-5-23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Сайт: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http://mediss1.wixsite.com/logoped39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6054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254</Words>
  <Application>Microsoft Office PowerPoint</Application>
  <PresentationFormat>Экран (4:3)</PresentationFormat>
  <Paragraphs>27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Лего-игры для развития фонематического восприятия у детей старшего дошкольного возраста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Приглашаем к сотрудничеству!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презентации</dc:title>
  <dc:creator>user</dc:creator>
  <cp:lastModifiedBy>User</cp:lastModifiedBy>
  <cp:revision>14</cp:revision>
  <dcterms:created xsi:type="dcterms:W3CDTF">2019-06-26T04:58:30Z</dcterms:created>
  <dcterms:modified xsi:type="dcterms:W3CDTF">2019-10-17T15:07:46Z</dcterms:modified>
</cp:coreProperties>
</file>